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7" r:id="rId4"/>
    <p:sldId id="258" r:id="rId5"/>
    <p:sldId id="261" r:id="rId6"/>
    <p:sldId id="266" r:id="rId7"/>
    <p:sldId id="268" r:id="rId8"/>
    <p:sldId id="270" r:id="rId9"/>
    <p:sldId id="273" r:id="rId10"/>
    <p:sldId id="260" r:id="rId11"/>
    <p:sldId id="278" r:id="rId12"/>
    <p:sldId id="272" r:id="rId13"/>
    <p:sldId id="274" r:id="rId14"/>
    <p:sldId id="279" r:id="rId15"/>
    <p:sldId id="259" r:id="rId16"/>
    <p:sldId id="263" r:id="rId17"/>
    <p:sldId id="280" r:id="rId18"/>
  </p:sldIdLst>
  <p:sldSz cx="9753600" cy="73152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lacial Indifference" panose="020B0604020202020204" charset="0"/>
      <p:regular r:id="rId25"/>
    </p:embeddedFont>
    <p:embeddedFont>
      <p:font typeface="Glacial Indifference Bold" panose="020B0604020202020204" charset="0"/>
      <p:regular r:id="rId26"/>
    </p:embeddedFont>
    <p:embeddedFont>
      <p:font typeface="Norwester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B2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068" autoAdjust="0"/>
  </p:normalViewPr>
  <p:slideViewPr>
    <p:cSldViewPr>
      <p:cViewPr varScale="1">
        <p:scale>
          <a:sx n="55" d="100"/>
          <a:sy n="55" d="100"/>
        </p:scale>
        <p:origin x="14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C10827-396C-16D7-9812-AA4A9C70F6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B882C-41CA-8A2B-72A7-9E73F489D3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CB8A4-093F-4589-B590-5C21004F4EEA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0A8AA-E188-8141-5788-635AB2A27C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2CA95-EE24-4AAA-8479-1A841E3091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D98F2-778E-48F6-A305-A62A19CF1C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7178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F3A84-D28E-4E36-824D-A39E50A6B248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06725-8905-4E87-9A9F-E9176497F3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9730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06725-8905-4E87-9A9F-E9176497F3D4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3987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sawoap.com/explore?category=burger" TargetMode="External"/><Relationship Id="rId2" Type="http://schemas.openxmlformats.org/officeDocument/2006/relationships/hyperlink" Target="http://www.flavoursofplentyfestival.com/vot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-114300"/>
            <a:ext cx="9982200" cy="7543800"/>
            <a:chOff x="0" y="0"/>
            <a:chExt cx="13309600" cy="10058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" r="379"/>
            <a:stretch/>
          </p:blipFill>
          <p:spPr>
            <a:xfrm flipH="1">
              <a:off x="0" y="0"/>
              <a:ext cx="13309600" cy="100584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390900" y="2131388"/>
            <a:ext cx="5695950" cy="4242173"/>
            <a:chOff x="0" y="257839"/>
            <a:chExt cx="7594600" cy="5656231"/>
          </a:xfrm>
        </p:grpSpPr>
        <p:sp>
          <p:nvSpPr>
            <p:cNvPr id="8" name="TextBox 8"/>
            <p:cNvSpPr txBox="1"/>
            <p:nvPr/>
          </p:nvSpPr>
          <p:spPr>
            <a:xfrm>
              <a:off x="0" y="257839"/>
              <a:ext cx="7594600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172"/>
                </a:lnSpc>
              </a:pPr>
              <a:r>
                <a:rPr lang="en-US" sz="7244" dirty="0">
                  <a:solidFill>
                    <a:srgbClr val="FFDD61"/>
                  </a:solidFill>
                  <a:latin typeface="Norwester"/>
                </a:rPr>
                <a:t>dishes</a:t>
              </a:r>
            </a:p>
            <a:p>
              <a:pPr algn="r">
                <a:lnSpc>
                  <a:spcPts val="7172"/>
                </a:lnSpc>
              </a:pPr>
              <a:r>
                <a:rPr lang="en-US" sz="7244" dirty="0">
                  <a:solidFill>
                    <a:srgbClr val="FFDD61"/>
                  </a:solidFill>
                  <a:latin typeface="Norwester"/>
                </a:rPr>
                <a:t>That  </a:t>
              </a:r>
            </a:p>
            <a:p>
              <a:pPr algn="r">
                <a:lnSpc>
                  <a:spcPts val="7172"/>
                </a:lnSpc>
              </a:pPr>
              <a:r>
                <a:rPr lang="en-US" sz="7244" dirty="0">
                  <a:solidFill>
                    <a:srgbClr val="FFDD61"/>
                  </a:solidFill>
                  <a:latin typeface="Norwester"/>
                </a:rPr>
                <a:t>sell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286115"/>
              <a:ext cx="7594600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9"/>
                </a:lnSpc>
              </a:pPr>
              <a:endParaRPr lang="en-US" sz="3219" dirty="0">
                <a:solidFill>
                  <a:srgbClr val="FFFFFF"/>
                </a:solidFill>
                <a:latin typeface="Norwester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554485"/>
              <a:ext cx="7594600" cy="35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91"/>
                </a:lnSpc>
              </a:pPr>
              <a:r>
                <a:rPr lang="en-US" sz="1811" spc="199" dirty="0">
                  <a:solidFill>
                    <a:srgbClr val="FFDD61"/>
                  </a:solidFill>
                  <a:latin typeface="Glacial Indifference"/>
                </a:rPr>
                <a:t> TOURISM CENTRAL OTAGO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360ED11-3917-2FE9-360D-BF6F8F858DF8}"/>
              </a:ext>
            </a:extLst>
          </p:cNvPr>
          <p:cNvSpPr/>
          <p:nvPr/>
        </p:nvSpPr>
        <p:spPr>
          <a:xfrm>
            <a:off x="228600" y="274320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 dirty="0"/>
          </a:p>
        </p:txBody>
      </p:sp>
      <p:grpSp>
        <p:nvGrpSpPr>
          <p:cNvPr id="4" name="Group 4"/>
          <p:cNvGrpSpPr/>
          <p:nvPr/>
        </p:nvGrpSpPr>
        <p:grpSpPr>
          <a:xfrm>
            <a:off x="4695824" y="609600"/>
            <a:ext cx="4679952" cy="5419541"/>
            <a:chOff x="-1206501" y="-2060281"/>
            <a:chExt cx="6239935" cy="7226056"/>
          </a:xfrm>
        </p:grpSpPr>
        <p:sp>
          <p:nvSpPr>
            <p:cNvPr id="5" name="TextBox 5"/>
            <p:cNvSpPr txBox="1"/>
            <p:nvPr/>
          </p:nvSpPr>
          <p:spPr>
            <a:xfrm>
              <a:off x="-897466" y="-2060281"/>
              <a:ext cx="5930900" cy="35907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83"/>
                </a:lnSpc>
              </a:pPr>
              <a:br>
                <a:rPr lang="en-US" sz="4226" dirty="0">
                  <a:solidFill>
                    <a:schemeClr val="accent2">
                      <a:lumMod val="50000"/>
                    </a:schemeClr>
                  </a:solidFill>
                  <a:latin typeface="Norwester"/>
                </a:rPr>
              </a:br>
              <a:endParaRPr lang="en-US" sz="4226" dirty="0">
                <a:solidFill>
                  <a:srgbClr val="EB4B21"/>
                </a:solidFill>
                <a:latin typeface="Norwester"/>
              </a:endParaRPr>
            </a:p>
            <a:p>
              <a:pPr>
                <a:lnSpc>
                  <a:spcPts val="4183"/>
                </a:lnSpc>
              </a:pPr>
              <a:endParaRPr lang="en-US" sz="4226" dirty="0">
                <a:solidFill>
                  <a:srgbClr val="EB4B21"/>
                </a:solidFill>
                <a:latin typeface="Norwester"/>
              </a:endParaRPr>
            </a:p>
            <a:p>
              <a:pPr>
                <a:lnSpc>
                  <a:spcPts val="4183"/>
                </a:lnSpc>
              </a:pPr>
              <a:endParaRPr lang="en-US" sz="4226" dirty="0">
                <a:solidFill>
                  <a:srgbClr val="EB4B21"/>
                </a:solidFill>
                <a:latin typeface="Norwester"/>
              </a:endParaRPr>
            </a:p>
            <a:p>
              <a:pPr>
                <a:lnSpc>
                  <a:spcPts val="4183"/>
                </a:lnSpc>
              </a:pPr>
              <a:endParaRPr lang="en-US" sz="4226" dirty="0">
                <a:solidFill>
                  <a:srgbClr val="EB4B21"/>
                </a:solidFill>
                <a:latin typeface="Norweste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206501" y="4716335"/>
              <a:ext cx="5930901" cy="449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89"/>
                </a:lnSpc>
                <a:buSzPct val="100000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</p:txBody>
        </p:sp>
      </p:grpSp>
      <p:grpSp>
        <p:nvGrpSpPr>
          <p:cNvPr id="7" name="Group 3">
            <a:extLst>
              <a:ext uri="{FF2B5EF4-FFF2-40B4-BE49-F238E27FC236}">
                <a16:creationId xmlns:a16="http://schemas.microsoft.com/office/drawing/2014/main" id="{63FD7A46-6A77-FD91-063E-7D2396AACED3}"/>
              </a:ext>
            </a:extLst>
          </p:cNvPr>
          <p:cNvGrpSpPr/>
          <p:nvPr/>
        </p:nvGrpSpPr>
        <p:grpSpPr>
          <a:xfrm>
            <a:off x="0" y="-24016"/>
            <a:ext cx="9829800" cy="3681616"/>
            <a:chOff x="0" y="0"/>
            <a:chExt cx="13436600" cy="365753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89687E9-04C7-30FC-431F-D6B54A466BF6}"/>
                </a:ext>
              </a:extLst>
            </p:cNvPr>
            <p:cNvSpPr/>
            <p:nvPr/>
          </p:nvSpPr>
          <p:spPr>
            <a:xfrm>
              <a:off x="0" y="0"/>
              <a:ext cx="13436600" cy="3657531"/>
            </a:xfrm>
            <a:custGeom>
              <a:avLst/>
              <a:gdLst/>
              <a:ahLst/>
              <a:cxnLst/>
              <a:rect l="l" t="t" r="r" b="b"/>
              <a:pathLst>
                <a:path w="13436600" h="3657531">
                  <a:moveTo>
                    <a:pt x="0" y="0"/>
                  </a:moveTo>
                  <a:lnTo>
                    <a:pt x="13436600" y="0"/>
                  </a:lnTo>
                  <a:lnTo>
                    <a:pt x="13436600" y="3657531"/>
                  </a:lnTo>
                  <a:lnTo>
                    <a:pt x="0" y="36575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3A90614E-C8D1-A5A0-05B5-A271170F50F4}"/>
              </a:ext>
            </a:extLst>
          </p:cNvPr>
          <p:cNvSpPr txBox="1">
            <a:spLocks/>
          </p:cNvSpPr>
          <p:nvPr/>
        </p:nvSpPr>
        <p:spPr>
          <a:xfrm>
            <a:off x="4114800" y="375509"/>
            <a:ext cx="5137149" cy="40385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Bento box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Thali 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High tea stand 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Paper cone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Board 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Something interactive/</a:t>
            </a:r>
            <a:r>
              <a:rPr lang="en-NZ" sz="1600" dirty="0">
                <a:solidFill>
                  <a:srgbClr val="000000"/>
                </a:solidFill>
                <a:latin typeface="Arial" panose="020B0604020202020204" pitchFamily="34" charset="0"/>
              </a:rPr>
              <a:t>DIY aspect – mix up your own perfect sauce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NZ" sz="1600" dirty="0">
                <a:solidFill>
                  <a:srgbClr val="000000"/>
                </a:solidFill>
                <a:latin typeface="Arial" panose="020B0604020202020204" pitchFamily="34" charset="0"/>
              </a:rPr>
              <a:t>Greatest hits platter/deconstructed meals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NZ" sz="1600" dirty="0">
                <a:solidFill>
                  <a:srgbClr val="000000"/>
                </a:solidFill>
                <a:latin typeface="Arial" panose="020B0604020202020204" pitchFamily="34" charset="0"/>
              </a:rPr>
              <a:t>Different format - cheeseburger becomes a cheeseburger dumpling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NZ" sz="1600" dirty="0">
                <a:solidFill>
                  <a:srgbClr val="000000"/>
                </a:solidFill>
                <a:latin typeface="Arial" panose="020B0604020202020204" pitchFamily="34" charset="0"/>
              </a:rPr>
              <a:t>Peking duck styles</a:t>
            </a:r>
            <a:endParaRPr lang="en-NZ" sz="160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48F11B6-E14C-E227-32BA-00E65926832A}"/>
              </a:ext>
            </a:extLst>
          </p:cNvPr>
          <p:cNvSpPr txBox="1"/>
          <p:nvPr/>
        </p:nvSpPr>
        <p:spPr>
          <a:xfrm>
            <a:off x="625656" y="527019"/>
            <a:ext cx="432464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3"/>
              </a:lnSpc>
            </a:pPr>
            <a:r>
              <a:rPr lang="en-US" sz="4226" dirty="0">
                <a:solidFill>
                  <a:srgbClr val="EB4B21"/>
                </a:solidFill>
                <a:latin typeface="Norwester"/>
              </a:rPr>
              <a:t>Presentation </a:t>
            </a:r>
          </a:p>
          <a:p>
            <a:pPr>
              <a:lnSpc>
                <a:spcPts val="4183"/>
              </a:lnSpc>
            </a:pPr>
            <a:r>
              <a:rPr lang="en-US" sz="4226" dirty="0">
                <a:solidFill>
                  <a:srgbClr val="EB4B21"/>
                </a:solidFill>
                <a:latin typeface="Norwester"/>
              </a:rPr>
              <a:t>inspiration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695824" y="2743200"/>
            <a:ext cx="4543426" cy="3285942"/>
            <a:chOff x="-1206501" y="784519"/>
            <a:chExt cx="6057901" cy="4381256"/>
          </a:xfrm>
        </p:grpSpPr>
        <p:sp>
          <p:nvSpPr>
            <p:cNvPr id="5" name="TextBox 5"/>
            <p:cNvSpPr txBox="1"/>
            <p:nvPr/>
          </p:nvSpPr>
          <p:spPr>
            <a:xfrm>
              <a:off x="-863600" y="784519"/>
              <a:ext cx="5715000" cy="28725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83"/>
                </a:lnSpc>
              </a:pPr>
              <a:r>
                <a:rPr lang="en-US" sz="4226" dirty="0">
                  <a:solidFill>
                    <a:srgbClr val="EB4B21"/>
                  </a:solidFill>
                  <a:latin typeface="Norwester"/>
                </a:rPr>
                <a:t>Do something really different to your normal menu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206501" y="4716335"/>
              <a:ext cx="5930901" cy="449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89"/>
                </a:lnSpc>
                <a:buSzPct val="100000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</p:txBody>
        </p:sp>
      </p:grpSp>
      <p:pic>
        <p:nvPicPr>
          <p:cNvPr id="11" name="Picture 10" descr="A bowl of food on a black background&#10;&#10;Description automatically generated">
            <a:extLst>
              <a:ext uri="{FF2B5EF4-FFF2-40B4-BE49-F238E27FC236}">
                <a16:creationId xmlns:a16="http://schemas.microsoft.com/office/drawing/2014/main" id="{0D413B80-8621-6B1E-1C23-97D6BFBD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49276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66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695824" y="2743200"/>
            <a:ext cx="4543426" cy="3285942"/>
            <a:chOff x="-1206501" y="784519"/>
            <a:chExt cx="6057901" cy="4381256"/>
          </a:xfrm>
        </p:grpSpPr>
        <p:sp>
          <p:nvSpPr>
            <p:cNvPr id="5" name="TextBox 5"/>
            <p:cNvSpPr txBox="1"/>
            <p:nvPr/>
          </p:nvSpPr>
          <p:spPr>
            <a:xfrm>
              <a:off x="-863600" y="784519"/>
              <a:ext cx="5715000" cy="28725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83"/>
                </a:lnSpc>
              </a:pPr>
              <a:r>
                <a:rPr lang="en-US" sz="4226" dirty="0">
                  <a:solidFill>
                    <a:srgbClr val="EB4B21"/>
                  </a:solidFill>
                  <a:latin typeface="Norwester"/>
                </a:rPr>
                <a:t>Do something really different to your normal menu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206501" y="4716335"/>
              <a:ext cx="5930901" cy="449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89"/>
                </a:lnSpc>
                <a:buSzPct val="100000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D413B80-8621-6B1E-1C23-97D6BFBD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300" y="-152400"/>
            <a:ext cx="98552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4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695824" y="2743200"/>
            <a:ext cx="4543426" cy="3285942"/>
            <a:chOff x="-1206501" y="784519"/>
            <a:chExt cx="6057901" cy="4381256"/>
          </a:xfrm>
        </p:grpSpPr>
        <p:sp>
          <p:nvSpPr>
            <p:cNvPr id="5" name="TextBox 5"/>
            <p:cNvSpPr txBox="1"/>
            <p:nvPr/>
          </p:nvSpPr>
          <p:spPr>
            <a:xfrm>
              <a:off x="-863600" y="784519"/>
              <a:ext cx="571500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83"/>
                </a:lnSpc>
              </a:pPr>
              <a:r>
                <a:rPr lang="en-US" sz="4226" dirty="0">
                  <a:solidFill>
                    <a:srgbClr val="EB4B21"/>
                  </a:solidFill>
                  <a:latin typeface="Norwester"/>
                </a:rPr>
                <a:t>Do menu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206501" y="4716335"/>
              <a:ext cx="5930901" cy="449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89"/>
                </a:lnSpc>
                <a:buSzPct val="100000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D413B80-8621-6B1E-1C23-97D6BFBD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39773" y="989014"/>
            <a:ext cx="79121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5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360ED11-3917-2FE9-360D-BF6F8F858DF8}"/>
              </a:ext>
            </a:extLst>
          </p:cNvPr>
          <p:cNvSpPr/>
          <p:nvPr/>
        </p:nvSpPr>
        <p:spPr>
          <a:xfrm>
            <a:off x="0" y="1024992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4" name="Group 4"/>
          <p:cNvGrpSpPr/>
          <p:nvPr/>
        </p:nvGrpSpPr>
        <p:grpSpPr>
          <a:xfrm>
            <a:off x="4695824" y="609600"/>
            <a:ext cx="4679952" cy="5419541"/>
            <a:chOff x="-1206501" y="-2060281"/>
            <a:chExt cx="6239935" cy="7226056"/>
          </a:xfrm>
        </p:grpSpPr>
        <p:sp>
          <p:nvSpPr>
            <p:cNvPr id="5" name="TextBox 5"/>
            <p:cNvSpPr txBox="1"/>
            <p:nvPr/>
          </p:nvSpPr>
          <p:spPr>
            <a:xfrm>
              <a:off x="-897466" y="-2060281"/>
              <a:ext cx="5930900" cy="35907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83"/>
                </a:lnSpc>
              </a:pPr>
              <a:br>
                <a:rPr lang="en-US" sz="4226" dirty="0">
                  <a:solidFill>
                    <a:schemeClr val="accent2">
                      <a:lumMod val="50000"/>
                    </a:schemeClr>
                  </a:solidFill>
                  <a:latin typeface="Norwester"/>
                </a:rPr>
              </a:br>
              <a:endParaRPr lang="en-US" sz="4226" dirty="0">
                <a:solidFill>
                  <a:srgbClr val="EB4B21"/>
                </a:solidFill>
                <a:latin typeface="Norwester"/>
              </a:endParaRPr>
            </a:p>
            <a:p>
              <a:pPr>
                <a:lnSpc>
                  <a:spcPts val="4183"/>
                </a:lnSpc>
              </a:pPr>
              <a:endParaRPr lang="en-US" sz="4226" dirty="0">
                <a:solidFill>
                  <a:srgbClr val="EB4B21"/>
                </a:solidFill>
                <a:latin typeface="Norwester"/>
              </a:endParaRPr>
            </a:p>
            <a:p>
              <a:pPr>
                <a:lnSpc>
                  <a:spcPts val="4183"/>
                </a:lnSpc>
              </a:pPr>
              <a:endParaRPr lang="en-US" sz="4226" dirty="0">
                <a:solidFill>
                  <a:srgbClr val="EB4B21"/>
                </a:solidFill>
                <a:latin typeface="Norwester"/>
              </a:endParaRPr>
            </a:p>
            <a:p>
              <a:pPr>
                <a:lnSpc>
                  <a:spcPts val="4183"/>
                </a:lnSpc>
              </a:pPr>
              <a:endParaRPr lang="en-US" sz="4226" dirty="0">
                <a:solidFill>
                  <a:srgbClr val="EB4B21"/>
                </a:solidFill>
                <a:latin typeface="Norweste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206501" y="4716335"/>
              <a:ext cx="5930901" cy="449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89"/>
                </a:lnSpc>
                <a:buSzPct val="100000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</p:txBody>
        </p:sp>
      </p:grpSp>
      <p:grpSp>
        <p:nvGrpSpPr>
          <p:cNvPr id="7" name="Group 3">
            <a:extLst>
              <a:ext uri="{FF2B5EF4-FFF2-40B4-BE49-F238E27FC236}">
                <a16:creationId xmlns:a16="http://schemas.microsoft.com/office/drawing/2014/main" id="{63FD7A46-6A77-FD91-063E-7D2396AACED3}"/>
              </a:ext>
            </a:extLst>
          </p:cNvPr>
          <p:cNvGrpSpPr/>
          <p:nvPr/>
        </p:nvGrpSpPr>
        <p:grpSpPr>
          <a:xfrm>
            <a:off x="0" y="-24016"/>
            <a:ext cx="9829800" cy="3986416"/>
            <a:chOff x="0" y="0"/>
            <a:chExt cx="13436600" cy="365753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89687E9-04C7-30FC-431F-D6B54A466BF6}"/>
                </a:ext>
              </a:extLst>
            </p:cNvPr>
            <p:cNvSpPr/>
            <p:nvPr/>
          </p:nvSpPr>
          <p:spPr>
            <a:xfrm>
              <a:off x="0" y="0"/>
              <a:ext cx="13436600" cy="3657531"/>
            </a:xfrm>
            <a:custGeom>
              <a:avLst/>
              <a:gdLst/>
              <a:ahLst/>
              <a:cxnLst/>
              <a:rect l="l" t="t" r="r" b="b"/>
              <a:pathLst>
                <a:path w="13436600" h="3657531">
                  <a:moveTo>
                    <a:pt x="0" y="0"/>
                  </a:moveTo>
                  <a:lnTo>
                    <a:pt x="13436600" y="0"/>
                  </a:lnTo>
                  <a:lnTo>
                    <a:pt x="13436600" y="3657531"/>
                  </a:lnTo>
                  <a:lnTo>
                    <a:pt x="0" y="36575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9" name="TextBox 6">
            <a:extLst>
              <a:ext uri="{FF2B5EF4-FFF2-40B4-BE49-F238E27FC236}">
                <a16:creationId xmlns:a16="http://schemas.microsoft.com/office/drawing/2014/main" id="{748F11B6-E14C-E227-32BA-00E65926832A}"/>
              </a:ext>
            </a:extLst>
          </p:cNvPr>
          <p:cNvSpPr txBox="1"/>
          <p:nvPr/>
        </p:nvSpPr>
        <p:spPr>
          <a:xfrm>
            <a:off x="625656" y="457200"/>
            <a:ext cx="432464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3"/>
              </a:lnSpc>
            </a:pPr>
            <a:r>
              <a:rPr lang="en-US" sz="4226" dirty="0">
                <a:solidFill>
                  <a:srgbClr val="EB4B21"/>
                </a:solidFill>
                <a:latin typeface="Norwester"/>
              </a:rPr>
              <a:t>Change it up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3CE69F-FE15-1C02-46D1-2560FCAB6E65}"/>
              </a:ext>
            </a:extLst>
          </p:cNvPr>
          <p:cNvSpPr txBox="1">
            <a:spLocks/>
          </p:cNvSpPr>
          <p:nvPr/>
        </p:nvSpPr>
        <p:spPr>
          <a:xfrm>
            <a:off x="3733800" y="304801"/>
            <a:ext cx="5715001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Flip your style – if you’re usually fine dining do a great Mac n Cheese or hot dog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Indigenous Ingredients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Nostalgia - a dish you don’t see any more/ a dish from a previous owner that everyone loved/ a dish from CO history/ retro 70s or 80s food 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 totally different cuisine – Indian, Korean, Swedish (something inspired by a staff member?)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Mash up –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Gochu’s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Milk Buns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Street food from your travels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Created by your regulars – people’s choice (using AI?) or social media suggestions/votes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Rescued/no waste</a:t>
            </a:r>
            <a:endParaRPr lang="en-NZ" sz="1600" dirty="0"/>
          </a:p>
          <a:p>
            <a:pPr>
              <a:buFont typeface="Wingdings" panose="05000000000000000000" pitchFamily="2" charset="2"/>
              <a:buChar char="§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63078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4B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350" y="647700"/>
            <a:ext cx="10039350" cy="6019562"/>
            <a:chOff x="0" y="0"/>
            <a:chExt cx="13385800" cy="80260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85800" cy="8026083"/>
            </a:xfrm>
            <a:custGeom>
              <a:avLst/>
              <a:gdLst/>
              <a:ahLst/>
              <a:cxnLst/>
              <a:rect l="l" t="t" r="r" b="b"/>
              <a:pathLst>
                <a:path w="13385800" h="8026083">
                  <a:moveTo>
                    <a:pt x="0" y="0"/>
                  </a:moveTo>
                  <a:lnTo>
                    <a:pt x="13385800" y="0"/>
                  </a:lnTo>
                  <a:lnTo>
                    <a:pt x="13385800" y="8026083"/>
                  </a:lnTo>
                  <a:lnTo>
                    <a:pt x="0" y="802608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1937242"/>
            <a:ext cx="3638550" cy="2089928"/>
            <a:chOff x="0" y="85725"/>
            <a:chExt cx="4851400" cy="2786570"/>
          </a:xfrm>
        </p:grpSpPr>
        <p:sp>
          <p:nvSpPr>
            <p:cNvPr id="5" name="TextBox 5"/>
            <p:cNvSpPr txBox="1"/>
            <p:nvPr/>
          </p:nvSpPr>
          <p:spPr>
            <a:xfrm>
              <a:off x="0" y="85725"/>
              <a:ext cx="4851400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3"/>
                </a:lnSpc>
              </a:pPr>
              <a:r>
                <a:rPr lang="en-US" sz="4226" dirty="0">
                  <a:solidFill>
                    <a:srgbClr val="EB4B21"/>
                  </a:solidFill>
                  <a:latin typeface="Norwester"/>
                </a:rPr>
                <a:t>Examples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94967"/>
              <a:ext cx="4851400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i="0" u="none" strike="noStrike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hlinkClick r:id="rId2"/>
                </a:rPr>
                <a:t>Flavours</a:t>
              </a:r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hlinkClick r:id="rId2"/>
                </a:rPr>
                <a:t> of Plenty</a:t>
              </a:r>
              <a:endPara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endPara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hlinkClick r:id="rId3"/>
                </a:rPr>
                <a:t>Burger Wellington</a:t>
              </a:r>
              <a:endPara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953000" y="1333500"/>
            <a:ext cx="4214908" cy="4667250"/>
            <a:chOff x="0" y="0"/>
            <a:chExt cx="5619877" cy="6223000"/>
          </a:xfrm>
        </p:grpSpPr>
        <p:sp>
          <p:nvSpPr>
            <p:cNvPr id="8" name="TextBox 8"/>
            <p:cNvSpPr txBox="1"/>
            <p:nvPr/>
          </p:nvSpPr>
          <p:spPr>
            <a:xfrm>
              <a:off x="0" y="5642737"/>
              <a:ext cx="2921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540377"/>
              <a:ext cx="2921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10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38017"/>
              <a:ext cx="2921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20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335657"/>
              <a:ext cx="2921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30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33297"/>
              <a:ext cx="2921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40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0937"/>
              <a:ext cx="2921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50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7579" y="5868797"/>
              <a:ext cx="9906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Item 1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98004" y="5868797"/>
              <a:ext cx="9906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Item 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408428" y="5868797"/>
              <a:ext cx="9906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Item 3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518852" y="5868797"/>
              <a:ext cx="9906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Item 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29277" y="5868797"/>
              <a:ext cx="990600" cy="257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"/>
                </a:lnSpc>
              </a:pPr>
              <a:r>
                <a:rPr lang="en-US" sz="1207">
                  <a:solidFill>
                    <a:srgbClr val="EB4B21"/>
                  </a:solidFill>
                  <a:latin typeface="Glacial Indifference"/>
                </a:rPr>
                <a:t>Item 5</a:t>
              </a:r>
            </a:p>
          </p:txBody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5511800" cy="6223000"/>
              <a:chOff x="0" y="0"/>
              <a:chExt cx="5511800" cy="6223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434340" y="5783580"/>
                <a:ext cx="493522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935220" h="12700">
                    <a:moveTo>
                      <a:pt x="0" y="12700"/>
                    </a:moveTo>
                    <a:lnTo>
                      <a:pt x="0" y="0"/>
                    </a:lnTo>
                    <a:lnTo>
                      <a:pt x="4935220" y="0"/>
                    </a:lnTo>
                    <a:lnTo>
                      <a:pt x="4935220" y="12700"/>
                    </a:lnTo>
                    <a:close/>
                  </a:path>
                </a:pathLst>
              </a:custGeom>
              <a:solidFill>
                <a:srgbClr val="EB4B21">
                  <a:alpha val="24706"/>
                </a:srgbClr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434340" y="4681220"/>
                <a:ext cx="493522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935220" h="12700">
                    <a:moveTo>
                      <a:pt x="0" y="12700"/>
                    </a:moveTo>
                    <a:lnTo>
                      <a:pt x="0" y="0"/>
                    </a:lnTo>
                    <a:lnTo>
                      <a:pt x="4935220" y="0"/>
                    </a:lnTo>
                    <a:lnTo>
                      <a:pt x="4935220" y="12700"/>
                    </a:lnTo>
                    <a:close/>
                  </a:path>
                </a:pathLst>
              </a:custGeom>
              <a:solidFill>
                <a:srgbClr val="EB4B21">
                  <a:alpha val="24706"/>
                </a:srgbClr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434340" y="3578860"/>
                <a:ext cx="493522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935220" h="12700">
                    <a:moveTo>
                      <a:pt x="0" y="12700"/>
                    </a:moveTo>
                    <a:lnTo>
                      <a:pt x="0" y="0"/>
                    </a:lnTo>
                    <a:lnTo>
                      <a:pt x="4935220" y="0"/>
                    </a:lnTo>
                    <a:lnTo>
                      <a:pt x="4935220" y="12700"/>
                    </a:lnTo>
                    <a:close/>
                  </a:path>
                </a:pathLst>
              </a:custGeom>
              <a:solidFill>
                <a:srgbClr val="EB4B21">
                  <a:alpha val="24706"/>
                </a:srgbClr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434340" y="2476500"/>
                <a:ext cx="493522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935220" h="12700">
                    <a:moveTo>
                      <a:pt x="0" y="12700"/>
                    </a:moveTo>
                    <a:lnTo>
                      <a:pt x="0" y="0"/>
                    </a:lnTo>
                    <a:lnTo>
                      <a:pt x="4935220" y="0"/>
                    </a:lnTo>
                    <a:lnTo>
                      <a:pt x="4935220" y="12700"/>
                    </a:lnTo>
                    <a:close/>
                  </a:path>
                </a:pathLst>
              </a:custGeom>
              <a:solidFill>
                <a:srgbClr val="EB4B21">
                  <a:alpha val="24706"/>
                </a:srgbClr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434340" y="1374140"/>
                <a:ext cx="493522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935220" h="12700">
                    <a:moveTo>
                      <a:pt x="0" y="12700"/>
                    </a:moveTo>
                    <a:lnTo>
                      <a:pt x="0" y="0"/>
                    </a:lnTo>
                    <a:lnTo>
                      <a:pt x="4935220" y="0"/>
                    </a:lnTo>
                    <a:lnTo>
                      <a:pt x="4935220" y="12700"/>
                    </a:lnTo>
                    <a:close/>
                  </a:path>
                </a:pathLst>
              </a:custGeom>
              <a:solidFill>
                <a:srgbClr val="EB4B21">
                  <a:alpha val="24706"/>
                </a:srgbClr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34340" y="271780"/>
                <a:ext cx="493522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935220" h="12700">
                    <a:moveTo>
                      <a:pt x="0" y="12700"/>
                    </a:moveTo>
                    <a:lnTo>
                      <a:pt x="0" y="0"/>
                    </a:lnTo>
                    <a:lnTo>
                      <a:pt x="4935220" y="0"/>
                    </a:lnTo>
                    <a:lnTo>
                      <a:pt x="4935220" y="12700"/>
                    </a:lnTo>
                    <a:close/>
                  </a:path>
                </a:pathLst>
              </a:custGeom>
              <a:solidFill>
                <a:srgbClr val="EB4B21">
                  <a:alpha val="24706"/>
                </a:srgbClr>
              </a:solidFill>
            </p:spPr>
            <p:txBody>
              <a:bodyPr/>
              <a:lstStyle/>
              <a:p>
                <a:endParaRPr lang="en-NZ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0" y="0"/>
              <a:ext cx="5511800" cy="6223000"/>
              <a:chOff x="0" y="0"/>
              <a:chExt cx="5511800" cy="6223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57269" y="3338383"/>
                <a:ext cx="1158088" cy="1362842"/>
              </a:xfrm>
              <a:custGeom>
                <a:avLst/>
                <a:gdLst/>
                <a:ahLst/>
                <a:cxnLst/>
                <a:rect l="l" t="t" r="r" b="b"/>
                <a:pathLst>
                  <a:path w="1158088" h="1362842">
                    <a:moveTo>
                      <a:pt x="0" y="1322832"/>
                    </a:moveTo>
                    <a:lnTo>
                      <a:pt x="1110425" y="0"/>
                    </a:lnTo>
                    <a:lnTo>
                      <a:pt x="1158088" y="40010"/>
                    </a:lnTo>
                    <a:lnTo>
                      <a:pt x="47664" y="1362842"/>
                    </a:lnTo>
                    <a:close/>
                  </a:path>
                </a:pathLst>
              </a:custGeom>
              <a:solidFill>
                <a:srgbClr val="FFDD61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1788452" y="3217189"/>
                <a:ext cx="1116572" cy="172162"/>
              </a:xfrm>
              <a:custGeom>
                <a:avLst/>
                <a:gdLst/>
                <a:ahLst/>
                <a:cxnLst/>
                <a:rect l="l" t="t" r="r" b="b"/>
                <a:pathLst>
                  <a:path w="1116572" h="172162">
                    <a:moveTo>
                      <a:pt x="0" y="110236"/>
                    </a:moveTo>
                    <a:lnTo>
                      <a:pt x="1110424" y="0"/>
                    </a:lnTo>
                    <a:lnTo>
                      <a:pt x="1116572" y="61926"/>
                    </a:lnTo>
                    <a:lnTo>
                      <a:pt x="6147" y="172162"/>
                    </a:lnTo>
                    <a:close/>
                  </a:path>
                </a:pathLst>
              </a:custGeom>
              <a:solidFill>
                <a:srgbClr val="FFDD61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2875181" y="1358279"/>
                <a:ext cx="1163962" cy="1905735"/>
              </a:xfrm>
              <a:custGeom>
                <a:avLst/>
                <a:gdLst/>
                <a:ahLst/>
                <a:cxnLst/>
                <a:rect l="l" t="t" r="r" b="b"/>
                <a:pathLst>
                  <a:path w="1163962" h="1905735">
                    <a:moveTo>
                      <a:pt x="0" y="1874011"/>
                    </a:moveTo>
                    <a:lnTo>
                      <a:pt x="1110425" y="0"/>
                    </a:lnTo>
                    <a:lnTo>
                      <a:pt x="1163962" y="31722"/>
                    </a:lnTo>
                    <a:lnTo>
                      <a:pt x="53538" y="1905735"/>
                    </a:lnTo>
                    <a:close/>
                  </a:path>
                </a:pathLst>
              </a:custGeom>
              <a:solidFill>
                <a:srgbClr val="FFDD61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3998540" y="795090"/>
                <a:ext cx="1138093" cy="606921"/>
              </a:xfrm>
              <a:custGeom>
                <a:avLst/>
                <a:gdLst/>
                <a:ahLst/>
                <a:cxnLst/>
                <a:rect l="l" t="t" r="r" b="b"/>
                <a:pathLst>
                  <a:path w="1138093" h="606921">
                    <a:moveTo>
                      <a:pt x="0" y="551180"/>
                    </a:moveTo>
                    <a:lnTo>
                      <a:pt x="1110425" y="0"/>
                    </a:lnTo>
                    <a:lnTo>
                      <a:pt x="1138093" y="55740"/>
                    </a:lnTo>
                    <a:lnTo>
                      <a:pt x="27669" y="606920"/>
                    </a:lnTo>
                    <a:close/>
                  </a:path>
                </a:pathLst>
              </a:custGeom>
              <a:solidFill>
                <a:srgbClr val="FFDD61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587606" y="4583265"/>
                <a:ext cx="186989" cy="195911"/>
              </a:xfrm>
              <a:custGeom>
                <a:avLst/>
                <a:gdLst/>
                <a:ahLst/>
                <a:cxnLst/>
                <a:rect l="l" t="t" r="r" b="b"/>
                <a:pathLst>
                  <a:path w="186989" h="195911">
                    <a:moveTo>
                      <a:pt x="150" y="97955"/>
                    </a:moveTo>
                    <a:cubicBezTo>
                      <a:pt x="0" y="131403"/>
                      <a:pt x="17759" y="162375"/>
                      <a:pt x="46702" y="179143"/>
                    </a:cubicBezTo>
                    <a:cubicBezTo>
                      <a:pt x="75644" y="195910"/>
                      <a:pt x="111346" y="195910"/>
                      <a:pt x="140288" y="179143"/>
                    </a:cubicBezTo>
                    <a:cubicBezTo>
                      <a:pt x="169231" y="162375"/>
                      <a:pt x="186990" y="131403"/>
                      <a:pt x="186840" y="97955"/>
                    </a:cubicBezTo>
                    <a:cubicBezTo>
                      <a:pt x="186990" y="64507"/>
                      <a:pt x="169231" y="33535"/>
                      <a:pt x="140288" y="16767"/>
                    </a:cubicBezTo>
                    <a:cubicBezTo>
                      <a:pt x="111346" y="0"/>
                      <a:pt x="75644" y="0"/>
                      <a:pt x="46702" y="16767"/>
                    </a:cubicBezTo>
                    <a:cubicBezTo>
                      <a:pt x="17759" y="33535"/>
                      <a:pt x="0" y="64507"/>
                      <a:pt x="150" y="97955"/>
                    </a:cubicBezTo>
                    <a:close/>
                  </a:path>
                </a:pathLst>
              </a:custGeom>
              <a:solidFill>
                <a:srgbClr val="FFDD61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1698031" y="3260433"/>
                <a:ext cx="186989" cy="195911"/>
              </a:xfrm>
              <a:custGeom>
                <a:avLst/>
                <a:gdLst/>
                <a:ahLst/>
                <a:cxnLst/>
                <a:rect l="l" t="t" r="r" b="b"/>
                <a:pathLst>
                  <a:path w="186989" h="195911">
                    <a:moveTo>
                      <a:pt x="149" y="97955"/>
                    </a:moveTo>
                    <a:cubicBezTo>
                      <a:pt x="0" y="131403"/>
                      <a:pt x="17758" y="162375"/>
                      <a:pt x="46701" y="179143"/>
                    </a:cubicBezTo>
                    <a:cubicBezTo>
                      <a:pt x="75643" y="195910"/>
                      <a:pt x="111345" y="195910"/>
                      <a:pt x="140288" y="179143"/>
                    </a:cubicBezTo>
                    <a:cubicBezTo>
                      <a:pt x="169230" y="162375"/>
                      <a:pt x="186989" y="131403"/>
                      <a:pt x="186839" y="97955"/>
                    </a:cubicBezTo>
                    <a:cubicBezTo>
                      <a:pt x="186989" y="64507"/>
                      <a:pt x="169230" y="33535"/>
                      <a:pt x="140288" y="16767"/>
                    </a:cubicBezTo>
                    <a:cubicBezTo>
                      <a:pt x="111345" y="0"/>
                      <a:pt x="75643" y="0"/>
                      <a:pt x="46701" y="16767"/>
                    </a:cubicBezTo>
                    <a:cubicBezTo>
                      <a:pt x="17758" y="33535"/>
                      <a:pt x="0" y="64507"/>
                      <a:pt x="149" y="97955"/>
                    </a:cubicBezTo>
                    <a:close/>
                  </a:path>
                </a:pathLst>
              </a:custGeom>
              <a:solidFill>
                <a:srgbClr val="FFDD61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2808455" y="3150197"/>
                <a:ext cx="186989" cy="195910"/>
              </a:xfrm>
              <a:custGeom>
                <a:avLst/>
                <a:gdLst/>
                <a:ahLst/>
                <a:cxnLst/>
                <a:rect l="l" t="t" r="r" b="b"/>
                <a:pathLst>
                  <a:path w="186989" h="195910">
                    <a:moveTo>
                      <a:pt x="150" y="97955"/>
                    </a:moveTo>
                    <a:cubicBezTo>
                      <a:pt x="0" y="131403"/>
                      <a:pt x="17759" y="162375"/>
                      <a:pt x="46702" y="179143"/>
                    </a:cubicBezTo>
                    <a:cubicBezTo>
                      <a:pt x="75644" y="195910"/>
                      <a:pt x="111346" y="195910"/>
                      <a:pt x="140288" y="179143"/>
                    </a:cubicBezTo>
                    <a:cubicBezTo>
                      <a:pt x="169231" y="162375"/>
                      <a:pt x="186989" y="131403"/>
                      <a:pt x="186840" y="97955"/>
                    </a:cubicBezTo>
                    <a:cubicBezTo>
                      <a:pt x="186989" y="64507"/>
                      <a:pt x="169231" y="33535"/>
                      <a:pt x="140288" y="16767"/>
                    </a:cubicBezTo>
                    <a:cubicBezTo>
                      <a:pt x="111346" y="0"/>
                      <a:pt x="75644" y="0"/>
                      <a:pt x="46702" y="16767"/>
                    </a:cubicBezTo>
                    <a:cubicBezTo>
                      <a:pt x="17759" y="33535"/>
                      <a:pt x="0" y="64507"/>
                      <a:pt x="150" y="97955"/>
                    </a:cubicBezTo>
                    <a:close/>
                  </a:path>
                </a:pathLst>
              </a:custGeom>
              <a:solidFill>
                <a:srgbClr val="FFDD61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3918880" y="1276185"/>
                <a:ext cx="186989" cy="195911"/>
              </a:xfrm>
              <a:custGeom>
                <a:avLst/>
                <a:gdLst/>
                <a:ahLst/>
                <a:cxnLst/>
                <a:rect l="l" t="t" r="r" b="b"/>
                <a:pathLst>
                  <a:path w="186989" h="195911">
                    <a:moveTo>
                      <a:pt x="149" y="97955"/>
                    </a:moveTo>
                    <a:cubicBezTo>
                      <a:pt x="0" y="131403"/>
                      <a:pt x="17758" y="162375"/>
                      <a:pt x="46701" y="179143"/>
                    </a:cubicBezTo>
                    <a:cubicBezTo>
                      <a:pt x="75644" y="195910"/>
                      <a:pt x="111345" y="195910"/>
                      <a:pt x="140288" y="179143"/>
                    </a:cubicBezTo>
                    <a:cubicBezTo>
                      <a:pt x="169231" y="162375"/>
                      <a:pt x="186989" y="131403"/>
                      <a:pt x="186840" y="97955"/>
                    </a:cubicBezTo>
                    <a:cubicBezTo>
                      <a:pt x="186989" y="64507"/>
                      <a:pt x="169231" y="33535"/>
                      <a:pt x="140288" y="16767"/>
                    </a:cubicBezTo>
                    <a:cubicBezTo>
                      <a:pt x="111345" y="0"/>
                      <a:pt x="75644" y="0"/>
                      <a:pt x="46701" y="16767"/>
                    </a:cubicBezTo>
                    <a:cubicBezTo>
                      <a:pt x="17758" y="33535"/>
                      <a:pt x="0" y="64507"/>
                      <a:pt x="149" y="97955"/>
                    </a:cubicBezTo>
                    <a:close/>
                  </a:path>
                </a:pathLst>
              </a:custGeom>
              <a:solidFill>
                <a:srgbClr val="FFDD61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5029304" y="725005"/>
                <a:ext cx="186989" cy="195911"/>
              </a:xfrm>
              <a:custGeom>
                <a:avLst/>
                <a:gdLst/>
                <a:ahLst/>
                <a:cxnLst/>
                <a:rect l="l" t="t" r="r" b="b"/>
                <a:pathLst>
                  <a:path w="186989" h="195911">
                    <a:moveTo>
                      <a:pt x="150" y="97955"/>
                    </a:moveTo>
                    <a:cubicBezTo>
                      <a:pt x="0" y="131403"/>
                      <a:pt x="17759" y="162375"/>
                      <a:pt x="46701" y="179143"/>
                    </a:cubicBezTo>
                    <a:cubicBezTo>
                      <a:pt x="75644" y="195910"/>
                      <a:pt x="111346" y="195910"/>
                      <a:pt x="140289" y="179143"/>
                    </a:cubicBezTo>
                    <a:cubicBezTo>
                      <a:pt x="169231" y="162375"/>
                      <a:pt x="186990" y="131403"/>
                      <a:pt x="186840" y="97955"/>
                    </a:cubicBezTo>
                    <a:cubicBezTo>
                      <a:pt x="186990" y="64507"/>
                      <a:pt x="169231" y="33535"/>
                      <a:pt x="140289" y="16767"/>
                    </a:cubicBezTo>
                    <a:cubicBezTo>
                      <a:pt x="111346" y="0"/>
                      <a:pt x="75644" y="0"/>
                      <a:pt x="46701" y="16767"/>
                    </a:cubicBezTo>
                    <a:cubicBezTo>
                      <a:pt x="17759" y="33535"/>
                      <a:pt x="0" y="64507"/>
                      <a:pt x="150" y="97955"/>
                    </a:cubicBezTo>
                    <a:close/>
                  </a:path>
                </a:pathLst>
              </a:custGeom>
              <a:solidFill>
                <a:srgbClr val="FFDD61"/>
              </a:solidFill>
            </p:spPr>
            <p:txBody>
              <a:bodyPr/>
              <a:lstStyle/>
              <a:p>
                <a:endParaRPr lang="en-NZ"/>
              </a:p>
            </p:txBody>
          </p:sp>
        </p:grpSp>
      </p:grpSp>
      <p:pic>
        <p:nvPicPr>
          <p:cNvPr id="40" name="Picture 39" descr="A green burger with a green bun on a white plate&#10;&#10;Description automatically generated">
            <a:extLst>
              <a:ext uri="{FF2B5EF4-FFF2-40B4-BE49-F238E27FC236}">
                <a16:creationId xmlns:a16="http://schemas.microsoft.com/office/drawing/2014/main" id="{F360668A-B875-4FAA-8F51-F8660B5555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20" y="1303931"/>
            <a:ext cx="6911702" cy="4949787"/>
          </a:xfrm>
          <a:prstGeom prst="rect">
            <a:avLst/>
          </a:prstGeom>
          <a:solidFill>
            <a:schemeClr val="accent3">
              <a:alpha val="89000"/>
            </a:schemeClr>
          </a:solidFill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6759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3" name="Group 3"/>
          <p:cNvGrpSpPr/>
          <p:nvPr/>
        </p:nvGrpSpPr>
        <p:grpSpPr>
          <a:xfrm>
            <a:off x="-171450" y="-38100"/>
            <a:ext cx="10077450" cy="3086100"/>
            <a:chOff x="0" y="0"/>
            <a:chExt cx="13436600" cy="44194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36600" cy="4419431"/>
            </a:xfrm>
            <a:custGeom>
              <a:avLst/>
              <a:gdLst/>
              <a:ahLst/>
              <a:cxnLst/>
              <a:rect l="l" t="t" r="r" b="b"/>
              <a:pathLst>
                <a:path w="13436600" h="4419431">
                  <a:moveTo>
                    <a:pt x="0" y="0"/>
                  </a:moveTo>
                  <a:lnTo>
                    <a:pt x="13436600" y="0"/>
                  </a:lnTo>
                  <a:lnTo>
                    <a:pt x="13436600" y="4419431"/>
                  </a:lnTo>
                  <a:lnTo>
                    <a:pt x="0" y="44194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6750" y="584048"/>
            <a:ext cx="8420100" cy="3209661"/>
            <a:chOff x="0" y="21367"/>
            <a:chExt cx="11226800" cy="4279548"/>
          </a:xfrm>
        </p:grpSpPr>
        <p:sp>
          <p:nvSpPr>
            <p:cNvPr id="6" name="TextBox 6"/>
            <p:cNvSpPr txBox="1"/>
            <p:nvPr/>
          </p:nvSpPr>
          <p:spPr>
            <a:xfrm>
              <a:off x="0" y="85726"/>
              <a:ext cx="5766189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3"/>
                </a:lnSpc>
              </a:pPr>
              <a:r>
                <a:rPr lang="en-US" sz="4226" dirty="0">
                  <a:solidFill>
                    <a:srgbClr val="EB4B21"/>
                  </a:solidFill>
                  <a:latin typeface="Norwester"/>
                </a:rPr>
                <a:t>Dish</a:t>
              </a:r>
            </a:p>
            <a:p>
              <a:pPr>
                <a:lnSpc>
                  <a:spcPts val="4183"/>
                </a:lnSpc>
              </a:pPr>
              <a:r>
                <a:rPr lang="en-US" sz="4226" dirty="0">
                  <a:solidFill>
                    <a:srgbClr val="EB4B21"/>
                  </a:solidFill>
                  <a:latin typeface="Norwester"/>
                </a:rPr>
                <a:t>descriptions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902200" y="21367"/>
              <a:ext cx="6324600" cy="42795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Glacial Indifference"/>
                </a:rPr>
                <a:t>Add adjectives for texture, taste, smell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Glacial Indifference"/>
                </a:rPr>
                <a:t>Tell the story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Glacial Indifference"/>
                </a:rPr>
                <a:t>Describe provenance of ingredients 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Glacial Indifference"/>
                </a:rPr>
                <a:t>Highlight anything made in house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Glacial Indifference"/>
                </a:rPr>
                <a:t>How are the ingredients made, raised, grown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634344" y="6864374"/>
            <a:ext cx="936062" cy="11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"/>
              </a:lnSpc>
            </a:pPr>
            <a:endParaRPr lang="en-US" sz="915" spc="137" dirty="0">
              <a:solidFill>
                <a:srgbClr val="222222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6759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3" name="Group 3"/>
          <p:cNvGrpSpPr/>
          <p:nvPr/>
        </p:nvGrpSpPr>
        <p:grpSpPr>
          <a:xfrm>
            <a:off x="-171450" y="-38101"/>
            <a:ext cx="10077450" cy="7658101"/>
            <a:chOff x="0" y="0"/>
            <a:chExt cx="13436600" cy="44194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36600" cy="4419431"/>
            </a:xfrm>
            <a:custGeom>
              <a:avLst/>
              <a:gdLst/>
              <a:ahLst/>
              <a:cxnLst/>
              <a:rect l="l" t="t" r="r" b="b"/>
              <a:pathLst>
                <a:path w="13436600" h="4419431">
                  <a:moveTo>
                    <a:pt x="0" y="0"/>
                  </a:moveTo>
                  <a:lnTo>
                    <a:pt x="13436600" y="0"/>
                  </a:lnTo>
                  <a:lnTo>
                    <a:pt x="13436600" y="4419431"/>
                  </a:lnTo>
                  <a:lnTo>
                    <a:pt x="0" y="44194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1000" y="632317"/>
            <a:ext cx="8253344" cy="6103380"/>
            <a:chOff x="-381000" y="85726"/>
            <a:chExt cx="11004459" cy="8137841"/>
          </a:xfrm>
        </p:grpSpPr>
        <p:sp>
          <p:nvSpPr>
            <p:cNvPr id="6" name="TextBox 6"/>
            <p:cNvSpPr txBox="1"/>
            <p:nvPr/>
          </p:nvSpPr>
          <p:spPr>
            <a:xfrm>
              <a:off x="0" y="85726"/>
              <a:ext cx="5766189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3"/>
                </a:lnSpc>
              </a:pPr>
              <a:r>
                <a:rPr lang="en-US" sz="4226" dirty="0">
                  <a:solidFill>
                    <a:srgbClr val="EB4B21"/>
                  </a:solidFill>
                  <a:latin typeface="Norwester"/>
                </a:rPr>
                <a:t>Have a Go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81000" y="1071437"/>
              <a:ext cx="11004459" cy="7152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74439" lvl="1">
                <a:lnSpc>
                  <a:spcPts val="2789"/>
                </a:lnSpc>
              </a:pPr>
              <a:r>
                <a:rPr lang="en-US" sz="2113" dirty="0">
                  <a:solidFill>
                    <a:srgbClr val="000000"/>
                  </a:solidFill>
                  <a:latin typeface="Glacial Indifference"/>
                </a:rPr>
                <a:t>Example:</a:t>
              </a:r>
            </a:p>
            <a:p>
              <a:pPr marL="174439" lvl="1">
                <a:lnSpc>
                  <a:spcPts val="2789"/>
                </a:lnSpc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  <a:p>
              <a:pPr marL="174439" lvl="1">
                <a:lnSpc>
                  <a:spcPts val="2789"/>
                </a:lnSpc>
              </a:pPr>
              <a:r>
                <a:rPr lang="en-US" sz="2113" b="1" i="1" dirty="0">
                  <a:solidFill>
                    <a:srgbClr val="000000"/>
                  </a:solidFill>
                  <a:latin typeface="Glacial Indifference"/>
                </a:rPr>
                <a:t>Pulled pork burger </a:t>
              </a:r>
            </a:p>
            <a:p>
              <a:pPr marL="174439" lvl="1">
                <a:lnSpc>
                  <a:spcPts val="2789"/>
                </a:lnSpc>
              </a:pPr>
              <a:br>
                <a:rPr lang="en-US" sz="2113" b="1" i="1" dirty="0">
                  <a:solidFill>
                    <a:srgbClr val="000000"/>
                  </a:solidFill>
                  <a:latin typeface="Glacial Indifference"/>
                </a:rPr>
              </a:br>
              <a:r>
                <a:rPr lang="en-US" sz="2113" b="1" i="1" dirty="0">
                  <a:solidFill>
                    <a:srgbClr val="000000"/>
                  </a:solidFill>
                  <a:latin typeface="Glacial Indifference"/>
                </a:rPr>
                <a:t>Slow cooked, hand-pulled juicy pork slathered in Chef Sam's homemade sauce and topped with a fresh citrusy slaw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r>
                <a:rPr lang="en-US" sz="2113" dirty="0">
                  <a:solidFill>
                    <a:srgbClr val="000000"/>
                  </a:solidFill>
                  <a:latin typeface="Glacial Indifference"/>
                </a:rPr>
                <a:t>Lamb Shank with chimichurri, sauteed potatoes and seasonal greens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r>
                <a:rPr lang="en-US" sz="2113" dirty="0">
                  <a:solidFill>
                    <a:srgbClr val="000000"/>
                  </a:solidFill>
                  <a:latin typeface="Glacial Indifference"/>
                </a:rPr>
                <a:t>Beef burger with lettuce tomato, local apricot </a:t>
              </a:r>
              <a:r>
                <a:rPr lang="en-US" sz="2113" dirty="0" err="1">
                  <a:solidFill>
                    <a:srgbClr val="000000"/>
                  </a:solidFill>
                  <a:latin typeface="Glacial Indifference"/>
                </a:rPr>
                <a:t>kasundi</a:t>
              </a:r>
              <a:r>
                <a:rPr lang="en-US" sz="2113" dirty="0">
                  <a:solidFill>
                    <a:srgbClr val="000000"/>
                  </a:solidFill>
                  <a:latin typeface="Glacial Indifference"/>
                </a:rPr>
                <a:t>, local cheese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r>
                <a:rPr lang="en-US" sz="2113" dirty="0">
                  <a:solidFill>
                    <a:srgbClr val="000000"/>
                  </a:solidFill>
                  <a:latin typeface="Glacial Indifference"/>
                </a:rPr>
                <a:t>Lamb rump with gnocchi and salad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r>
                <a:rPr lang="en-US" sz="2113" dirty="0">
                  <a:solidFill>
                    <a:srgbClr val="000000"/>
                  </a:solidFill>
                  <a:latin typeface="Glacial Indifference"/>
                </a:rPr>
                <a:t>Brisket, Jalapeño, cheese pie</a:t>
              </a: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  <a:p>
              <a:pPr marL="348877" lvl="1" indent="-174438">
                <a:lnSpc>
                  <a:spcPts val="2789"/>
                </a:lnSpc>
                <a:buFont typeface="Arial"/>
                <a:buChar char="•"/>
              </a:pPr>
              <a:endParaRPr lang="en-US" sz="2113" dirty="0">
                <a:solidFill>
                  <a:srgbClr val="000000"/>
                </a:solidFill>
                <a:latin typeface="Glacial Indifference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634344" y="6864374"/>
            <a:ext cx="936062" cy="11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"/>
              </a:lnSpc>
            </a:pPr>
            <a:endParaRPr lang="en-US" sz="915" spc="137" dirty="0">
              <a:solidFill>
                <a:srgbClr val="222222"/>
              </a:solidFill>
              <a:latin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389804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late of food on a table&#10;&#10;Description automatically generated">
            <a:extLst>
              <a:ext uri="{FF2B5EF4-FFF2-40B4-BE49-F238E27FC236}">
                <a16:creationId xmlns:a16="http://schemas.microsoft.com/office/drawing/2014/main" id="{704A1C0A-91EC-C724-E92D-E1347E5C3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" y="-803540"/>
            <a:ext cx="9896678" cy="734894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90500" y="4876800"/>
            <a:ext cx="10077450" cy="2609798"/>
            <a:chOff x="0" y="0"/>
            <a:chExt cx="13436600" cy="3657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36600" cy="3657531"/>
            </a:xfrm>
            <a:custGeom>
              <a:avLst/>
              <a:gdLst/>
              <a:ahLst/>
              <a:cxnLst/>
              <a:rect l="l" t="t" r="r" b="b"/>
              <a:pathLst>
                <a:path w="13436600" h="3657531">
                  <a:moveTo>
                    <a:pt x="0" y="0"/>
                  </a:moveTo>
                  <a:lnTo>
                    <a:pt x="13436600" y="0"/>
                  </a:lnTo>
                  <a:lnTo>
                    <a:pt x="13436600" y="3657531"/>
                  </a:lnTo>
                  <a:lnTo>
                    <a:pt x="0" y="36575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1000" y="5376390"/>
            <a:ext cx="922814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83"/>
              </a:lnSpc>
            </a:pPr>
            <a:r>
              <a:rPr lang="en-US" sz="4226" dirty="0">
                <a:solidFill>
                  <a:srgbClr val="EB4B21"/>
                </a:solidFill>
                <a:latin typeface="Norwester"/>
              </a:rPr>
              <a:t>What was the last great dish you ate? And why was it so good?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late of food on a table&#10;&#10;Description automatically generated">
            <a:extLst>
              <a:ext uri="{FF2B5EF4-FFF2-40B4-BE49-F238E27FC236}">
                <a16:creationId xmlns:a16="http://schemas.microsoft.com/office/drawing/2014/main" id="{19B7E329-4352-2A98-F7B8-6D61A3292B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-25940"/>
            <a:ext cx="10210800" cy="76581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4C97110E-800B-1067-3D2D-88C5F1ACA595}"/>
              </a:ext>
            </a:extLst>
          </p:cNvPr>
          <p:cNvGrpSpPr/>
          <p:nvPr/>
        </p:nvGrpSpPr>
        <p:grpSpPr>
          <a:xfrm>
            <a:off x="4495800" y="-171450"/>
            <a:ext cx="5467350" cy="7658100"/>
            <a:chOff x="0" y="0"/>
            <a:chExt cx="13436600" cy="365753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0696C90E-243F-B7B7-7FCA-687FE195FB4B}"/>
                </a:ext>
              </a:extLst>
            </p:cNvPr>
            <p:cNvSpPr/>
            <p:nvPr/>
          </p:nvSpPr>
          <p:spPr>
            <a:xfrm>
              <a:off x="0" y="0"/>
              <a:ext cx="13436600" cy="3657531"/>
            </a:xfrm>
            <a:custGeom>
              <a:avLst/>
              <a:gdLst/>
              <a:ahLst/>
              <a:cxnLst/>
              <a:rect l="l" t="t" r="r" b="b"/>
              <a:pathLst>
                <a:path w="13436600" h="3657531">
                  <a:moveTo>
                    <a:pt x="0" y="0"/>
                  </a:moveTo>
                  <a:lnTo>
                    <a:pt x="13436600" y="0"/>
                  </a:lnTo>
                  <a:lnTo>
                    <a:pt x="13436600" y="3657531"/>
                  </a:lnTo>
                  <a:lnTo>
                    <a:pt x="0" y="36575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962322" y="2515451"/>
            <a:ext cx="5000828" cy="850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83"/>
              </a:lnSpc>
            </a:pPr>
            <a:r>
              <a:rPr lang="en-US" sz="4226" dirty="0">
                <a:solidFill>
                  <a:srgbClr val="EB4B21"/>
                </a:solidFill>
                <a:latin typeface="Norwester"/>
              </a:rPr>
              <a:t>How is a festival or limited time dish different from a regular dish?</a:t>
            </a:r>
          </a:p>
        </p:txBody>
      </p:sp>
    </p:spTree>
    <p:extLst>
      <p:ext uri="{BB962C8B-B14F-4D97-AF65-F5344CB8AC3E}">
        <p14:creationId xmlns:p14="http://schemas.microsoft.com/office/powerpoint/2010/main" val="152377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4B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-114300"/>
            <a:ext cx="9982200" cy="7543800"/>
            <a:chOff x="0" y="0"/>
            <a:chExt cx="13309600" cy="10058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l="7186" r="2833"/>
            <a:stretch>
              <a:fillRect/>
            </a:stretch>
          </p:blipFill>
          <p:spPr>
            <a:xfrm>
              <a:off x="0" y="0"/>
              <a:ext cx="13309600" cy="100584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9E5A22-D8FE-A471-3CCC-18F3C765B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43"/>
            <a:ext cx="9753600" cy="7315200"/>
          </a:xfrm>
          <a:prstGeom prst="rect">
            <a:avLst/>
          </a:prstGeom>
          <a:solidFill>
            <a:srgbClr val="EB4B21">
              <a:alpha val="0"/>
            </a:srgbClr>
          </a:solidFill>
        </p:spPr>
      </p:pic>
      <p:grpSp>
        <p:nvGrpSpPr>
          <p:cNvPr id="4" name="Group 4"/>
          <p:cNvGrpSpPr/>
          <p:nvPr/>
        </p:nvGrpSpPr>
        <p:grpSpPr>
          <a:xfrm>
            <a:off x="-228600" y="2133599"/>
            <a:ext cx="10144123" cy="2971801"/>
            <a:chOff x="0" y="0"/>
            <a:chExt cx="13182096" cy="4775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182096" cy="4775200"/>
            </a:xfrm>
            <a:custGeom>
              <a:avLst/>
              <a:gdLst/>
              <a:ahLst/>
              <a:cxnLst/>
              <a:rect l="l" t="t" r="r" b="b"/>
              <a:pathLst>
                <a:path w="13182096" h="4775200">
                  <a:moveTo>
                    <a:pt x="0" y="0"/>
                  </a:moveTo>
                  <a:lnTo>
                    <a:pt x="13182096" y="0"/>
                  </a:lnTo>
                  <a:lnTo>
                    <a:pt x="13182096" y="4775200"/>
                  </a:lnTo>
                  <a:lnTo>
                    <a:pt x="0" y="47752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84138" y="2849685"/>
            <a:ext cx="4384945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3"/>
              </a:lnSpc>
            </a:pPr>
            <a:r>
              <a:rPr lang="en-US" sz="4226" dirty="0">
                <a:solidFill>
                  <a:srgbClr val="EB4B21"/>
                </a:solidFill>
                <a:latin typeface="Norwester"/>
              </a:rPr>
              <a:t>How can we have fun or be creative with ETC dishes?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le of food on a plate&#10;&#10;Description automatically generated">
            <a:extLst>
              <a:ext uri="{FF2B5EF4-FFF2-40B4-BE49-F238E27FC236}">
                <a16:creationId xmlns:a16="http://schemas.microsoft.com/office/drawing/2014/main" id="{1FC029DA-1A82-A199-DF1D-93BAE81C8A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r="29519"/>
          <a:stretch/>
        </p:blipFill>
        <p:spPr>
          <a:xfrm rot="5400000">
            <a:off x="1295398" y="-1295400"/>
            <a:ext cx="7315200" cy="990600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5726" y="1862140"/>
            <a:ext cx="10077450" cy="2743148"/>
            <a:chOff x="0" y="0"/>
            <a:chExt cx="13436600" cy="3657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36600" cy="3657531"/>
            </a:xfrm>
            <a:custGeom>
              <a:avLst/>
              <a:gdLst/>
              <a:ahLst/>
              <a:cxnLst/>
              <a:rect l="l" t="t" r="r" b="b"/>
              <a:pathLst>
                <a:path w="13436600" h="3657531">
                  <a:moveTo>
                    <a:pt x="0" y="0"/>
                  </a:moveTo>
                  <a:lnTo>
                    <a:pt x="13436600" y="0"/>
                  </a:lnTo>
                  <a:lnTo>
                    <a:pt x="13436600" y="3657531"/>
                  </a:lnTo>
                  <a:lnTo>
                    <a:pt x="0" y="36575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6818" y="2286000"/>
            <a:ext cx="8439963" cy="1792243"/>
            <a:chOff x="0" y="85725"/>
            <a:chExt cx="11253285" cy="2437688"/>
          </a:xfrm>
        </p:grpSpPr>
        <p:sp>
          <p:nvSpPr>
            <p:cNvPr id="6" name="TextBox 6"/>
            <p:cNvSpPr txBox="1"/>
            <p:nvPr/>
          </p:nvSpPr>
          <p:spPr>
            <a:xfrm>
              <a:off x="0" y="85725"/>
              <a:ext cx="11252402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3"/>
                </a:lnSpc>
              </a:pPr>
              <a:r>
                <a:rPr lang="en-US" sz="4226" dirty="0">
                  <a:solidFill>
                    <a:srgbClr val="EB4B21"/>
                  </a:solidFill>
                  <a:latin typeface="Norwester"/>
                </a:rPr>
                <a:t>Tell a story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88167"/>
              <a:ext cx="11253285" cy="1435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9"/>
                </a:lnSpc>
              </a:pPr>
              <a:r>
                <a:rPr lang="en-US" sz="2113" dirty="0">
                  <a:solidFill>
                    <a:srgbClr val="000000"/>
                  </a:solidFill>
                  <a:latin typeface="Glacial Indifference"/>
                </a:rPr>
                <a:t>Who created it? How did it come about? What’s it’s history? What was the inspiration – grandma’s recipe, a migrant family you met? Something from your travels? The history of Central Otago?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23489" y="-42867"/>
            <a:ext cx="58674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 dirty="0"/>
          </a:p>
        </p:txBody>
      </p:sp>
      <p:grpSp>
        <p:nvGrpSpPr>
          <p:cNvPr id="3" name="Group 3"/>
          <p:cNvGrpSpPr/>
          <p:nvPr/>
        </p:nvGrpSpPr>
        <p:grpSpPr>
          <a:xfrm>
            <a:off x="-43651" y="5292452"/>
            <a:ext cx="10077450" cy="1923998"/>
            <a:chOff x="0" y="0"/>
            <a:chExt cx="13436600" cy="3657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36600" cy="3657531"/>
            </a:xfrm>
            <a:custGeom>
              <a:avLst/>
              <a:gdLst/>
              <a:ahLst/>
              <a:cxnLst/>
              <a:rect l="l" t="t" r="r" b="b"/>
              <a:pathLst>
                <a:path w="13436600" h="3657531">
                  <a:moveTo>
                    <a:pt x="0" y="0"/>
                  </a:moveTo>
                  <a:lnTo>
                    <a:pt x="13436600" y="0"/>
                  </a:lnTo>
                  <a:lnTo>
                    <a:pt x="13436600" y="3657531"/>
                  </a:lnTo>
                  <a:lnTo>
                    <a:pt x="0" y="36575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1000" y="5376390"/>
            <a:ext cx="922814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3"/>
              </a:lnSpc>
            </a:pPr>
            <a:endParaRPr lang="en-US" sz="4226" dirty="0">
              <a:solidFill>
                <a:srgbClr val="EB4B21"/>
              </a:solidFill>
              <a:latin typeface="Norwester"/>
            </a:endParaRPr>
          </a:p>
          <a:p>
            <a:pPr algn="ctr">
              <a:lnSpc>
                <a:spcPts val="4183"/>
              </a:lnSpc>
            </a:pPr>
            <a:r>
              <a:rPr lang="en-US" sz="4226" dirty="0">
                <a:solidFill>
                  <a:srgbClr val="EB4B21"/>
                </a:solidFill>
                <a:latin typeface="Norwester"/>
              </a:rPr>
              <a:t>Have fun with presentation</a:t>
            </a:r>
          </a:p>
          <a:p>
            <a:pPr algn="ctr">
              <a:lnSpc>
                <a:spcPts val="4183"/>
              </a:lnSpc>
            </a:pPr>
            <a:endParaRPr lang="en-US" sz="4226" dirty="0">
              <a:solidFill>
                <a:srgbClr val="EB4B21"/>
              </a:solidFill>
              <a:latin typeface="Norwester"/>
            </a:endParaRPr>
          </a:p>
        </p:txBody>
      </p:sp>
      <p:pic>
        <p:nvPicPr>
          <p:cNvPr id="11" name="Picture 10" descr="A plate of food with spoons&#10;&#10;Description automatically generated">
            <a:extLst>
              <a:ext uri="{FF2B5EF4-FFF2-40B4-BE49-F238E27FC236}">
                <a16:creationId xmlns:a16="http://schemas.microsoft.com/office/drawing/2014/main" id="{D9982FB2-0C25-8885-E16B-81D1A492F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6001"/>
            <a:ext cx="3886200" cy="2920399"/>
          </a:xfrm>
          <a:prstGeom prst="rect">
            <a:avLst/>
          </a:prstGeom>
        </p:spPr>
      </p:pic>
      <p:pic>
        <p:nvPicPr>
          <p:cNvPr id="9" name="Picture 8" descr="Several small glasses with french fries&#10;&#10;Description automatically generated">
            <a:extLst>
              <a:ext uri="{FF2B5EF4-FFF2-40B4-BE49-F238E27FC236}">
                <a16:creationId xmlns:a16="http://schemas.microsoft.com/office/drawing/2014/main" id="{A9FF0E76-E53C-925F-747E-FE83231B9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3886200" cy="25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3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0DE85B-1B9A-DA68-CB5D-468518E63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599" y="990600"/>
            <a:ext cx="7504113" cy="4952999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N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n-NZ" dirty="0"/>
          </a:p>
          <a:p>
            <a:endParaRPr lang="en-NZ" dirty="0"/>
          </a:p>
        </p:txBody>
      </p:sp>
      <p:pic>
        <p:nvPicPr>
          <p:cNvPr id="18" name="Picture 17" descr="A plate of food on a table&#10;&#10;Description automatically generated">
            <a:extLst>
              <a:ext uri="{FF2B5EF4-FFF2-40B4-BE49-F238E27FC236}">
                <a16:creationId xmlns:a16="http://schemas.microsoft.com/office/drawing/2014/main" id="{F8A1E14F-231C-1567-BF9D-AC3566243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45" y="0"/>
            <a:ext cx="99568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8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0DE85B-1B9A-DA68-CB5D-468518E63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599" y="990600"/>
            <a:ext cx="7504113" cy="4952999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N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n-NZ"/>
          </a:p>
          <a:p>
            <a:endParaRPr lang="en-NZ" dirty="0"/>
          </a:p>
        </p:txBody>
      </p:sp>
      <p:pic>
        <p:nvPicPr>
          <p:cNvPr id="18" name="Picture 17" descr="A plate of food on a table&#10;&#10;Description automatically generated">
            <a:extLst>
              <a:ext uri="{FF2B5EF4-FFF2-40B4-BE49-F238E27FC236}">
                <a16:creationId xmlns:a16="http://schemas.microsoft.com/office/drawing/2014/main" id="{F8A1E14F-231C-1567-BF9D-AC3566243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45" y="0"/>
            <a:ext cx="9956800" cy="7467600"/>
          </a:xfrm>
          <a:prstGeom prst="rect">
            <a:avLst/>
          </a:prstGeom>
        </p:spPr>
      </p:pic>
      <p:pic>
        <p:nvPicPr>
          <p:cNvPr id="3" name="Picture 2" descr="A small plant in a bowl&#10;&#10;Description automatically generated with medium confidence">
            <a:extLst>
              <a:ext uri="{FF2B5EF4-FFF2-40B4-BE49-F238E27FC236}">
                <a16:creationId xmlns:a16="http://schemas.microsoft.com/office/drawing/2014/main" id="{E6FF564A-06C2-AB6B-93F0-B28F5207A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45" y="0"/>
            <a:ext cx="10090945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3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0DE85B-1B9A-DA68-CB5D-468518E63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599" y="990600"/>
            <a:ext cx="7504113" cy="4952999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N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n-NZ"/>
          </a:p>
          <a:p>
            <a:endParaRPr lang="en-NZ" dirty="0"/>
          </a:p>
        </p:txBody>
      </p:sp>
      <p:pic>
        <p:nvPicPr>
          <p:cNvPr id="18" name="Picture 17" descr="A plate of food on a table&#10;&#10;Description automatically generated">
            <a:extLst>
              <a:ext uri="{FF2B5EF4-FFF2-40B4-BE49-F238E27FC236}">
                <a16:creationId xmlns:a16="http://schemas.microsoft.com/office/drawing/2014/main" id="{F8A1E14F-231C-1567-BF9D-AC3566243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45" y="0"/>
            <a:ext cx="9956800" cy="7467600"/>
          </a:xfrm>
          <a:prstGeom prst="rect">
            <a:avLst/>
          </a:prstGeom>
        </p:spPr>
      </p:pic>
      <p:pic>
        <p:nvPicPr>
          <p:cNvPr id="3" name="Picture 2" descr="A blue round object with a white sign on top&#10;&#10;Description automatically generated">
            <a:extLst>
              <a:ext uri="{FF2B5EF4-FFF2-40B4-BE49-F238E27FC236}">
                <a16:creationId xmlns:a16="http://schemas.microsoft.com/office/drawing/2014/main" id="{5EA56BBB-5A22-2648-2B78-E99D52698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745" y="-190500"/>
            <a:ext cx="104648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48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</TotalTime>
  <Words>379</Words>
  <Application>Microsoft Office PowerPoint</Application>
  <PresentationFormat>Custom</PresentationFormat>
  <Paragraphs>77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Norwester</vt:lpstr>
      <vt:lpstr>Calibri</vt:lpstr>
      <vt:lpstr>Glacial Indifference</vt:lpstr>
      <vt:lpstr>Wingdings</vt:lpstr>
      <vt:lpstr>Arial</vt:lpstr>
      <vt:lpstr>Glacial Indifference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Food Marketing Proposal Presentation</dc:title>
  <dc:creator>Alexia Santamaria</dc:creator>
  <cp:lastModifiedBy>Alison Mason</cp:lastModifiedBy>
  <cp:revision>6</cp:revision>
  <dcterms:created xsi:type="dcterms:W3CDTF">2006-08-16T00:00:00Z</dcterms:created>
  <dcterms:modified xsi:type="dcterms:W3CDTF">2023-09-11T01:57:20Z</dcterms:modified>
  <dc:identifier>DAFtc1Fc2BQ</dc:identifier>
</cp:coreProperties>
</file>